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" roundtripDataSignature="AMtx7mjPwoWinCchT8dGO/K2WwrmKjX2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" d="100"/>
          <a:sy n="10" d="100"/>
        </p:scale>
        <p:origin x="2296" y="-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/>
            </a:lvl1pPr>
            <a:lvl2pPr lvl="1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/>
            </a:lvl2pPr>
            <a:lvl3pPr lvl="2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/>
            </a:lvl3pPr>
            <a:lvl4pPr lvl="3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4pPr>
            <a:lvl5pPr lvl="4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5pPr>
            <a:lvl6pPr lvl="5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6pPr>
            <a:lvl7pPr lvl="6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7pPr>
            <a:lvl8pPr lvl="7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8pPr>
            <a:lvl9pPr lvl="8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695008" y="12785191"/>
            <a:ext cx="27410408" cy="248403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5410080" y="17500260"/>
            <a:ext cx="36610544" cy="6210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7190106" y="11470171"/>
            <a:ext cx="36610544" cy="182702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6299"/>
              <a:buNone/>
              <a:defRPr sz="6299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669"/>
              <a:buNone/>
              <a:defRPr sz="5669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14580215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 b="1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 b="1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 b="1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983784" y="15780233"/>
            <a:ext cx="12183928" cy="23210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14580217" y="10590160"/>
            <a:ext cx="12243932" cy="51900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 b="1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 b="1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 b="1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14580217" y="15780233"/>
            <a:ext cx="12243932" cy="23210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68616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0079"/>
              <a:buChar char="•"/>
              <a:defRPr sz="10079"/>
            </a:lvl1pPr>
            <a:lvl2pPr marL="914400" lvl="1" indent="-78860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8819"/>
              <a:buChar char="•"/>
              <a:defRPr sz="8819"/>
            </a:lvl2pPr>
            <a:lvl3pPr marL="1371600" lvl="2" indent="-70859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Char char="•"/>
              <a:defRPr sz="7558"/>
            </a:lvl3pPr>
            <a:lvl4pPr marL="1828800" lvl="3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4pPr>
            <a:lvl5pPr marL="2286000" lvl="4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5pPr>
            <a:lvl6pPr marL="2743200" lvl="5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6pPr>
            <a:lvl7pPr marL="3200400" lvl="6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7pPr>
            <a:lvl8pPr marL="3657600" lvl="7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8pPr>
            <a:lvl9pPr marL="4114800" lvl="8" indent="-628586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marL="914400" lvl="1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marL="1371600" lvl="2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marL="1828800" lvl="3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marL="2286000" lvl="4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marL="2743200" lvl="5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marL="3200400" lvl="6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marL="3657600" lvl="7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marL="4114800" lvl="8" indent="-228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859"/>
              <a:buFont typeface="Calibri"/>
              <a:buNone/>
              <a:defRPr sz="138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88606" algn="l" rtl="0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8819"/>
              <a:buFont typeface="Arial"/>
              <a:buChar char="•"/>
              <a:defRPr sz="8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708596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Font typeface="Arial"/>
              <a:buChar char="•"/>
              <a:defRPr sz="755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28586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Font typeface="Arial"/>
              <a:buChar char="•"/>
              <a:defRPr sz="6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88581" algn="l" rtl="0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sz="566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78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799812" y="626221"/>
            <a:ext cx="27279044" cy="2259018"/>
          </a:xfrm>
          <a:prstGeom prst="rect">
            <a:avLst/>
          </a:prstGeom>
          <a:gradFill>
            <a:gsLst>
              <a:gs pos="0">
                <a:srgbClr val="20BDC4"/>
              </a:gs>
              <a:gs pos="13000">
                <a:srgbClr val="20BDC4"/>
              </a:gs>
              <a:gs pos="38000">
                <a:srgbClr val="009CDE"/>
              </a:gs>
              <a:gs pos="100000">
                <a:srgbClr val="009CDE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4802509" y="648342"/>
            <a:ext cx="23111539" cy="2062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XXI SIMPÓSIO DE INOVAÇÕES TÉCNICAS DA ETEC ASTOR DE MATTOS CARVALHO</a:t>
            </a:r>
            <a:endParaRPr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r>
              <a:rPr lang="pt-BR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dezembro</a:t>
            </a:r>
            <a:r>
              <a:rPr lang="pt-BR" sz="4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2025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799811" y="2958814"/>
            <a:ext cx="27287700" cy="25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>
                <a:solidFill>
                  <a:schemeClr val="dk1"/>
                </a:solidFill>
              </a:rPr>
              <a:t>O IMPACTO DO MARKETING PERSONALIZADO NA COMERCIALIZAÇÃO DE PRODUTOS PRÓPRIOS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>
                <a:solidFill>
                  <a:schemeClr val="dk1"/>
                </a:solidFill>
              </a:rPr>
              <a:t>Déborah Fregni, Diego Barreto, Geovana Augusto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Orientador(a): </a:t>
            </a:r>
            <a:r>
              <a:rPr lang="pt-BR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</a:t>
            </a:r>
            <a:r>
              <a:rPr lang="pt-BR" sz="3000">
                <a:solidFill>
                  <a:schemeClr val="dk1"/>
                </a:solidFill>
              </a:rPr>
              <a:t>. Ms. Michelle Godoy</a:t>
            </a:r>
            <a:endParaRPr sz="3000">
              <a:solidFill>
                <a:schemeClr val="dk1"/>
              </a:solidFill>
            </a:endParaRPr>
          </a:p>
        </p:txBody>
      </p:sp>
      <p:cxnSp>
        <p:nvCxnSpPr>
          <p:cNvPr id="87" name="Google Shape;87;p1"/>
          <p:cNvCxnSpPr/>
          <p:nvPr/>
        </p:nvCxnSpPr>
        <p:spPr>
          <a:xfrm>
            <a:off x="742950" y="34658866"/>
            <a:ext cx="27344456" cy="0"/>
          </a:xfrm>
          <a:prstGeom prst="straightConnector1">
            <a:avLst/>
          </a:prstGeom>
          <a:noFill/>
          <a:ln w="88900" cap="flat" cmpd="sng">
            <a:solidFill>
              <a:srgbClr val="20BDC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88" name="Google Shape;88;p1"/>
          <p:cNvSpPr txBox="1"/>
          <p:nvPr/>
        </p:nvSpPr>
        <p:spPr>
          <a:xfrm>
            <a:off x="603763" y="34888326"/>
            <a:ext cx="27502693" cy="4640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AGRADECIMENTOS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Agradecemos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Professora Mestra Michelle Godoy, por sua ótima orientação durante a produção deste trabalho.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 b="1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PRINCIPAIS REFERÊNCIAS BIBLIOGRÁFICAS</a:t>
            </a:r>
            <a:endParaRPr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HARFOUSH, A. et al</a:t>
            </a:r>
            <a:r>
              <a:rPr lang="pt-BR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A review of ice cream manufacturing process and system improvement strategies.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Manufacturing Letters, v. 41, p. 170–181, out. 2024.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NUNES, S. A.; BUENO, S. M. </a:t>
            </a:r>
            <a:r>
              <a:rPr lang="pt-BR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DESENVOLVIMENTO E TESTE DE ACEITAÇÃO DE SORVETE SABOR MENTA COM CREME DE AVELÃ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Revista Científica Unilago, v. 1, n. 1, 2023.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FAGUNDES, Fabrício </a:t>
            </a:r>
            <a:r>
              <a:rPr lang="pt-BR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al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PRODUÇÃO E VENDA DE GELADINHOS EXPLORADOS COMO AMBIENTE DE APRENDIZAGEM. </a:t>
            </a:r>
            <a:r>
              <a:rPr lang="pt-BR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SBEM Brasil,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2003. Disponível em: https://www.sbembrasil.org.br/files/viii/pdf/02/PO90201701120.pdf. Acesso em: 18 mar. 2025.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‌RAE, Sebrae </a:t>
            </a:r>
            <a:r>
              <a:rPr lang="pt-BR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al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pt-BR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elaborar uma pesquisa de mercado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Belo Horizonte: SEBRAE, 2005.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RAE, Sebrae </a:t>
            </a:r>
            <a:r>
              <a:rPr lang="pt-BR" sz="20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al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pt-BR" sz="2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Como elaborar o preço de vendas</a:t>
            </a:r>
            <a:r>
              <a:rPr lang="pt-BR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Belo Horizonte: SEBRAE, 2013.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4758850" y="6664950"/>
            <a:ext cx="13320000" cy="78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DESENVOLVIMENTO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trabalho analisou a venda de geladinhos gourmetizados no ambiente escolar da ETEC Astor de Mattos Carvalho, buscando compreender como um plano de marketing personalizado pode gerar vantagem competitiva diante de um competidor direto.  O estudo começou com observação do mercado interno e pesquisas sobre preços, demanda e preferências dos alunos. A justificativa destacou as dificuldades que pequenos empreendedores enfrentam ao competir em mercados saturados, reforçando a importância de ferramentas que ajudem sua visibilidade. A hipótese sustentou que o uso adequado de um plano de negócios permite prever lucros, avaliar riscos e definir estratégias de marketing personalizado. Fez-se uma pesquisa de 11 perguntas para a utilização dos resultados em processos, cálculos financeiros como DRE, produção de geladinhos, criação de embalagens e ações de marketing para o mercado. Após isso foram avaliadas receitas e resultados concluindo com revisão e apresentação final.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740809" y="6677575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Este Trabalho de Conclusão de Curso investiga como o marketing individualizado pode destacar um produto específico (o geladinho gourmetizado), e fortalecer a marca por meio da criação e venda de itens exclusivos. A escolha do tema se justifica pela crescente relevância das estratégias que aproximam o consumidor, oferecendo experiências diferenciadas. O estudo busca compreender como ações personalizadas podem valorizar um produto artesanal e ampliar seu alcance entre o público-alvo. A metodologia adotada envolveu análise prática e observação direta do produto desenvolvido pelos estudantes, relacionando conceitos de marketing, identidade de marca e comportamento do consumidor. Conclui-se que o marketing individualizado é uma ferramenta eficaz para pequenos empreendedores, pois promove criatividade, identidade visual e maior competitividade no mercado.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742949" y="5497026"/>
            <a:ext cx="27344457" cy="769441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TÉCNICO EM ADMINISTRAÇÃO INTEGRADO AO ENSINO MÉDIO </a:t>
            </a:r>
            <a:endParaRPr/>
          </a:p>
        </p:txBody>
      </p:sp>
      <p:cxnSp>
        <p:nvCxnSpPr>
          <p:cNvPr id="92" name="Google Shape;92;p1"/>
          <p:cNvCxnSpPr/>
          <p:nvPr/>
        </p:nvCxnSpPr>
        <p:spPr>
          <a:xfrm>
            <a:off x="14399998" y="6477733"/>
            <a:ext cx="9834" cy="27823697"/>
          </a:xfrm>
          <a:prstGeom prst="straightConnector1">
            <a:avLst/>
          </a:prstGeom>
          <a:noFill/>
          <a:ln w="76200" cap="flat" cmpd="sng">
            <a:solidFill>
              <a:srgbClr val="20BDC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3" name="Google Shape;93;p1"/>
          <p:cNvSpPr txBox="1"/>
          <p:nvPr/>
        </p:nvSpPr>
        <p:spPr>
          <a:xfrm>
            <a:off x="799812" y="14471782"/>
            <a:ext cx="13095720" cy="769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FIGURA 01 - GELADINHOS GOURMETIZADOS FRYA</a:t>
            </a: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799800" y="24229975"/>
            <a:ext cx="13320000" cy="44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 GERAL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Desenvolver geladinhos artesanais de alta qualidade nos sabores maracujá, morango e limão, incluindo versões com Nutella, visando vendas na Etec Astor de Mattos Carvalho. O projeto envolve pesquisa de mercado para criar um plano de marketing personalizado, maximizar resultados, realizar análise SWOT, estudar público-alvo, concorrentes e avaliar a viabilidade do modelo de negócios. O objetivo é alinhar marketing a atender a demanda escolar.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14758856" y="15140087"/>
            <a:ext cx="13320000" cy="7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FLUXOGRAMA- ETAPAS PARA CRIAÇÃO DO TCC</a:t>
            </a:r>
            <a:b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799812" y="28332926"/>
            <a:ext cx="13320000" cy="624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METODOLOGIA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Para a condução do presente trabalho os recursos metodológicos foram bibliográficos, quantitativos e experimentais, com o objetivo de completar o marketing personalizado para a maior visibilidade de uma empresa com concorrência próxima. Por início deu-se uma pesquisa sobre os geladinhos, para conhecer o mercado, também houve uma pesquisa sobre a formação de preços; após isso uma pesquisa de mercado com 183 participantes da ETEC Astor de Mattos Carvalho para o conhecimento do mercado de vendas; também ocorreram pesquisas experimentais, para averiguar a quantidade de gelinhos correspondentes a uma receita com os ingredientes padrões, para que a formação de preço pudesse ser realizada de forma precisa. 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14690013" y="25106497"/>
            <a:ext cx="13320000" cy="62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CONCLUSÃO</a:t>
            </a: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pt-BR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projeto desenvolvido na ETEC Astor de Mattos Carvalho aplicou marketing personalizado para destacar a venda de geladinhos gourmetizados como concorrência à cantina escolar. Criou-se a empresa Frya, com análise de ambiente, planejamentos financeiro,pesquisa de mercado e teste de receita. As campanhas online foram personalizadas para ampliar o alcance. o planejamento financeiro apontou custos, ponto de equilíbrio e lucro de R$33,52 na primeira venda, confirmando a viabilidade. Concluiu-se que marketing individualizado eficaz aliado a um modelo de negócios bem estruturado aumenta a visibilidade, engajamento e resultados.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799812" y="39923179"/>
            <a:ext cx="27363876" cy="2691148"/>
          </a:xfrm>
          <a:prstGeom prst="rect">
            <a:avLst/>
          </a:prstGeom>
          <a:gradFill>
            <a:gsLst>
              <a:gs pos="0">
                <a:srgbClr val="009CDE"/>
              </a:gs>
              <a:gs pos="46000">
                <a:srgbClr val="009CDE"/>
              </a:gs>
              <a:gs pos="86000">
                <a:srgbClr val="20BDC4"/>
              </a:gs>
              <a:gs pos="100000">
                <a:srgbClr val="20BDC4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024820" y="39704341"/>
            <a:ext cx="14041568" cy="338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53706" y="40209559"/>
            <a:ext cx="3362891" cy="2118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2200" y="875158"/>
            <a:ext cx="3823641" cy="1761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852866" y="15036291"/>
            <a:ext cx="6523285" cy="8699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4720048" y="16207290"/>
            <a:ext cx="13259947" cy="8510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837</Words>
  <Application>Microsoft Office PowerPoint</Application>
  <PresentationFormat>Personalizar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Ronan Adriel Zenatti</dc:creator>
  <cp:lastModifiedBy>Michelle Godoy</cp:lastModifiedBy>
  <cp:revision>1</cp:revision>
  <dcterms:created xsi:type="dcterms:W3CDTF">2017-11-28T14:46:21Z</dcterms:created>
  <dcterms:modified xsi:type="dcterms:W3CDTF">2025-11-26T17:24:36Z</dcterms:modified>
</cp:coreProperties>
</file>